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headline promise: on-time cross-border cargo, Nairobi to Tanzania.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decade on the corridor, two offices, always-on tracking.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shipment carries more than boxes — frame the company's care and urgency.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pillars: the core route, Mombasa support, and real-time tracking.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Border know-how, tracking, responsiveness, reliability.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Client voice — swap in real quotes once available.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Outbound link to TransportBook's public tracking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ask: get in touch for a quote.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db0df8e3-e035-40ed-85ec-45c6b7d89cf5.claudeusercontent.com/v1/design/projects/db0df8e3-e035-40ed-85ec-45c6b7d89cf5/serve/Contact.dc.html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3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500" y="2723852"/>
            <a:ext cx="9534525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86"/>
              </a:lnSpc>
              <a:buNone/>
            </a:pPr>
            <a:r>
              <a:rPr lang="en-US" sz="1650" spc="132" kern="0" dirty="0">
                <a:solidFill>
                  <a:srgbClr val="7D541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NAIROBI · TAVETA · TANZANIA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333500" y="3315295"/>
            <a:ext cx="8927783" cy="27031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6600" spc="-66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Your Cargo, Delivered Across Borders — On Time, Every Time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1333500" y="6323261"/>
            <a:ext cx="5799993" cy="12779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556"/>
              </a:lnSpc>
              <a:buNone/>
            </a:pPr>
            <a:r>
              <a:rPr lang="en-US" sz="2100" dirty="0">
                <a:solidFill>
                  <a:srgbClr val="201F1D">
                    <a:alpha val="82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Tabassamu Logistics Ltd moves your goods from Nairobi to Tanzania through Taveta, backed by our team in Mombasa.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10763250" y="1288256"/>
            <a:ext cx="6191250" cy="7710487"/>
          </a:xfrm>
          <a:prstGeom prst="rect">
            <a:avLst/>
          </a:prstGeom>
          <a:ln w="57150">
            <a:solidFill>
              <a:srgbClr val="EAE9E9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500" y="1333500"/>
            <a:ext cx="17183100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86"/>
              </a:lnSpc>
              <a:buNone/>
            </a:pPr>
            <a:r>
              <a:rPr lang="en-US" sz="1650" spc="132" kern="0" dirty="0">
                <a:solidFill>
                  <a:srgbClr val="7D541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TABASSAMU LOGISTICS, BY THE NUMBERS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333500" y="2191643"/>
            <a:ext cx="3855720" cy="1160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043"/>
              </a:lnSpc>
              <a:buNone/>
            </a:pPr>
            <a:r>
              <a:rPr lang="en-US" sz="5700" dirty="0">
                <a:solidFill>
                  <a:srgbClr val="B6823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2016</a:t>
            </a:r>
            <a:endParaRPr lang="en-US" sz="5700" dirty="0"/>
          </a:p>
        </p:txBody>
      </p:sp>
      <p:sp>
        <p:nvSpPr>
          <p:cNvPr id="4" name="Text 2"/>
          <p:cNvSpPr/>
          <p:nvPr/>
        </p:nvSpPr>
        <p:spPr>
          <a:xfrm>
            <a:off x="1333500" y="3485108"/>
            <a:ext cx="38557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500" spc="60" kern="0" dirty="0">
                <a:solidFill>
                  <a:srgbClr val="201F1D">
                    <a:alpha val="65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MOVING CARGO SINCE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5372100" y="2191643"/>
            <a:ext cx="3855720" cy="1160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043"/>
              </a:lnSpc>
              <a:buNone/>
            </a:pPr>
            <a:r>
              <a:rPr lang="en-US" sz="570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1</a:t>
            </a:r>
            <a:endParaRPr lang="en-US" sz="5700" dirty="0"/>
          </a:p>
        </p:txBody>
      </p:sp>
      <p:sp>
        <p:nvSpPr>
          <p:cNvPr id="6" name="Text 4"/>
          <p:cNvSpPr/>
          <p:nvPr/>
        </p:nvSpPr>
        <p:spPr>
          <a:xfrm>
            <a:off x="5372100" y="3485108"/>
            <a:ext cx="3610356" cy="628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500" spc="60" kern="0" dirty="0">
                <a:solidFill>
                  <a:srgbClr val="201F1D">
                    <a:alpha val="65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BORDER CROSSING, MASTERED — TAVETA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410700" y="2191643"/>
            <a:ext cx="3855720" cy="1160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043"/>
              </a:lnSpc>
              <a:buNone/>
            </a:pPr>
            <a:r>
              <a:rPr lang="en-US" sz="570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</a:t>
            </a:r>
            <a:endParaRPr lang="en-US" sz="5700" dirty="0"/>
          </a:p>
        </p:txBody>
      </p:sp>
      <p:sp>
        <p:nvSpPr>
          <p:cNvPr id="8" name="Text 6"/>
          <p:cNvSpPr/>
          <p:nvPr/>
        </p:nvSpPr>
        <p:spPr>
          <a:xfrm>
            <a:off x="9410700" y="3485108"/>
            <a:ext cx="38557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500" spc="60" kern="0" dirty="0">
                <a:solidFill>
                  <a:srgbClr val="201F1D">
                    <a:alpha val="65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OFFICES — NAIROBI &amp; MOMBASA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449300" y="2191643"/>
            <a:ext cx="3855720" cy="11601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8043"/>
              </a:lnSpc>
              <a:buNone/>
            </a:pPr>
            <a:r>
              <a:rPr lang="en-US" sz="570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24/7</a:t>
            </a:r>
            <a:endParaRPr lang="en-US" sz="5700" dirty="0"/>
          </a:p>
        </p:txBody>
      </p:sp>
      <p:sp>
        <p:nvSpPr>
          <p:cNvPr id="10" name="Text 8"/>
          <p:cNvSpPr/>
          <p:nvPr/>
        </p:nvSpPr>
        <p:spPr>
          <a:xfrm>
            <a:off x="13449300" y="3485108"/>
            <a:ext cx="3855720" cy="3333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4000"/>
              </a:lnSpc>
              <a:buNone/>
            </a:pPr>
            <a:r>
              <a:rPr lang="en-US" sz="1500" spc="60" kern="0" dirty="0">
                <a:solidFill>
                  <a:srgbClr val="201F1D">
                    <a:alpha val="65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SHIPMENT TRACKING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500" y="1333500"/>
            <a:ext cx="6810375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86"/>
              </a:lnSpc>
              <a:buNone/>
            </a:pPr>
            <a:r>
              <a:rPr lang="en-US" sz="1650" spc="132" kern="0" dirty="0">
                <a:solidFill>
                  <a:srgbClr val="7D541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ABOUT US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333500" y="1848743"/>
            <a:ext cx="6376988" cy="11772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4921"/>
              </a:lnSpc>
              <a:buNone/>
            </a:pPr>
            <a:r>
              <a:rPr lang="en-US" sz="3900" b="1" spc="-58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Every shipment carries more than boxes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8286750" y="1333500"/>
            <a:ext cx="8927783" cy="13007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3939"/>
              </a:lnSpc>
              <a:buNone/>
            </a:pPr>
            <a:r>
              <a:rPr lang="en-US" sz="1950" dirty="0">
                <a:solidFill>
                  <a:srgbClr val="201F1D">
                    <a:alpha val="82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Tabassamu Logistics Ltd is a Kenya-based freight and cargo transport company connecting Nairobi to Tanzania through the Taveta border crossing, with additional support from our Mombasa office.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286750" y="2862858"/>
            <a:ext cx="8927783" cy="13007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3939"/>
              </a:lnSpc>
              <a:buNone/>
            </a:pPr>
            <a:r>
              <a:rPr lang="en-US" sz="1950" dirty="0">
                <a:solidFill>
                  <a:srgbClr val="201F1D">
                    <a:alpha val="82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It carries someone's business, income, and promise to a customer — we treat every load, big or small, with the same care and urgency as if it were our own.</a:t>
            </a:r>
            <a:endParaRPr lang="en-US" sz="1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500" y="1333500"/>
            <a:ext cx="17183100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86"/>
              </a:lnSpc>
              <a:buNone/>
            </a:pPr>
            <a:r>
              <a:rPr lang="en-US" sz="1650" spc="132" kern="0" dirty="0">
                <a:solidFill>
                  <a:srgbClr val="7D541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WHAT WE DO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333500" y="1848743"/>
            <a:ext cx="17183100" cy="5927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444"/>
              </a:lnSpc>
              <a:buNone/>
            </a:pPr>
            <a:r>
              <a:rPr lang="en-US" sz="3900" b="1" spc="-58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Freight, handled end to end</a:t>
            </a:r>
            <a:endParaRPr lang="en-US" sz="3900" dirty="0"/>
          </a:p>
        </p:txBody>
      </p:sp>
      <p:sp>
        <p:nvSpPr>
          <p:cNvPr id="4" name="Shape 2"/>
          <p:cNvSpPr/>
          <p:nvPr/>
        </p:nvSpPr>
        <p:spPr>
          <a:xfrm>
            <a:off x="1333500" y="2936825"/>
            <a:ext cx="4927550" cy="2822972"/>
          </a:xfrm>
          <a:prstGeom prst="roundRect">
            <a:avLst>
              <a:gd name="adj" fmla="val 1350"/>
            </a:avLst>
          </a:prstGeom>
          <a:ln w="9525">
            <a:solidFill>
              <a:srgbClr val="1F1F1F">
                <a:alpha val="16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685925" y="3289250"/>
            <a:ext cx="4644970" cy="2446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556"/>
              </a:lnSpc>
              <a:buNone/>
            </a:pPr>
            <a:r>
              <a:rPr lang="en-US" sz="1050" spc="105" kern="0" dirty="0">
                <a:solidFill>
                  <a:srgbClr val="B68235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CORE ROUTE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685925" y="3667274"/>
            <a:ext cx="4349381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824"/>
              </a:lnSpc>
              <a:buNone/>
            </a:pPr>
            <a:r>
              <a:rPr lang="en-US" sz="2100" b="1" spc="-31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Cross-Border Freight — Nairobi to Taveta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685925" y="4566196"/>
            <a:ext cx="4349381" cy="879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708"/>
              </a:lnSpc>
              <a:buNone/>
            </a:pPr>
            <a:r>
              <a:rPr lang="en-US" sz="1425" dirty="0">
                <a:solidFill>
                  <a:srgbClr val="201F1D">
                    <a:alpha val="85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Regular cargo movement across the Kenya–Tanzania border, with experience navigating Taveta procedures.</a:t>
            </a:r>
            <a:endParaRPr lang="en-US" sz="1425" dirty="0"/>
          </a:p>
        </p:txBody>
      </p:sp>
      <p:sp>
        <p:nvSpPr>
          <p:cNvPr id="8" name="Shape 6"/>
          <p:cNvSpPr/>
          <p:nvPr/>
        </p:nvSpPr>
        <p:spPr>
          <a:xfrm>
            <a:off x="6680150" y="2936825"/>
            <a:ext cx="4927550" cy="2822972"/>
          </a:xfrm>
          <a:prstGeom prst="roundRect">
            <a:avLst>
              <a:gd name="adj" fmla="val 1350"/>
            </a:avLst>
          </a:prstGeom>
          <a:ln w="9525">
            <a:solidFill>
              <a:srgbClr val="1F1F1F">
                <a:alpha val="1600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32575" y="3289250"/>
            <a:ext cx="4644970" cy="2446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556"/>
              </a:lnSpc>
              <a:buNone/>
            </a:pPr>
            <a:r>
              <a:rPr lang="en-US" sz="1050" spc="105" kern="0" dirty="0">
                <a:solidFill>
                  <a:srgbClr val="B68235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COASTAL SUPPORT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032575" y="3667274"/>
            <a:ext cx="464497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824"/>
              </a:lnSpc>
              <a:buNone/>
            </a:pPr>
            <a:r>
              <a:rPr lang="en-US" sz="2100" b="1" spc="-31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Mombasa Support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7032575" y="4246215"/>
            <a:ext cx="4349381" cy="11992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708"/>
              </a:lnSpc>
              <a:buNone/>
            </a:pPr>
            <a:r>
              <a:rPr lang="en-US" sz="1425" dirty="0">
                <a:solidFill>
                  <a:srgbClr val="201F1D">
                    <a:alpha val="85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A presence in Mombasa supports cargo connected to the port — inland or onward to Tanzania.</a:t>
            </a:r>
            <a:endParaRPr lang="en-US" sz="1425" dirty="0"/>
          </a:p>
        </p:txBody>
      </p:sp>
      <p:sp>
        <p:nvSpPr>
          <p:cNvPr id="12" name="Shape 10"/>
          <p:cNvSpPr/>
          <p:nvPr/>
        </p:nvSpPr>
        <p:spPr>
          <a:xfrm>
            <a:off x="12026801" y="2936825"/>
            <a:ext cx="4927550" cy="2822972"/>
          </a:xfrm>
          <a:prstGeom prst="roundRect">
            <a:avLst>
              <a:gd name="adj" fmla="val 1350"/>
            </a:avLst>
          </a:prstGeom>
          <a:ln w="9525">
            <a:solidFill>
              <a:srgbClr val="1F1F1F">
                <a:alpha val="1600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379226" y="3289250"/>
            <a:ext cx="4644970" cy="2446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0556"/>
              </a:lnSpc>
              <a:buNone/>
            </a:pPr>
            <a:r>
              <a:rPr lang="en-US" sz="1050" spc="105" kern="0" dirty="0">
                <a:solidFill>
                  <a:srgbClr val="B68235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VISIBILITY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2379226" y="3667274"/>
            <a:ext cx="4644970" cy="358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824"/>
              </a:lnSpc>
              <a:buNone/>
            </a:pPr>
            <a:r>
              <a:rPr lang="en-US" sz="2100" b="1" spc="-31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Real-Time Shipment Tracking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2379226" y="4246215"/>
            <a:ext cx="4349381" cy="11992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708"/>
              </a:lnSpc>
              <a:buNone/>
            </a:pPr>
            <a:r>
              <a:rPr lang="en-US" sz="1425" dirty="0">
                <a:solidFill>
                  <a:srgbClr val="201F1D">
                    <a:alpha val="85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Every shipment can be tracked from pickup to delivery, so you always know where your cargo is.</a:t>
            </a:r>
            <a:endParaRPr lang="en-US" sz="14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500" y="1333500"/>
            <a:ext cx="17183100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86"/>
              </a:lnSpc>
              <a:buNone/>
            </a:pPr>
            <a:r>
              <a:rPr lang="en-US" sz="1650" spc="132" kern="0" dirty="0">
                <a:solidFill>
                  <a:srgbClr val="7D541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WHY CHOOSE TABASSAMU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333500" y="1848743"/>
            <a:ext cx="17183100" cy="59278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444"/>
              </a:lnSpc>
              <a:buNone/>
            </a:pPr>
            <a:r>
              <a:rPr lang="en-US" sz="3900" b="1" spc="-58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Four reasons shippers stay with us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1333500" y="2936825"/>
            <a:ext cx="8214360" cy="3367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235"/>
              </a:lnSpc>
              <a:buNone/>
            </a:pPr>
            <a:r>
              <a:rPr lang="en-US" sz="2100" b="1" spc="-31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Border Know-How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1333500" y="3330773"/>
            <a:ext cx="8214360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57"/>
              </a:lnSpc>
              <a:buNone/>
            </a:pPr>
            <a:r>
              <a:rPr lang="en-US" sz="1650" dirty="0">
                <a:solidFill>
                  <a:srgbClr val="201F1D">
                    <a:alpha val="82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We know the Taveta crossing, so your cargo isn't delayed by guesswork.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9486900" y="2936825"/>
            <a:ext cx="8214360" cy="3367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235"/>
              </a:lnSpc>
              <a:buNone/>
            </a:pPr>
            <a:r>
              <a:rPr lang="en-US" sz="2100" b="1" spc="-31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Real-Time Tracking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9486900" y="3330773"/>
            <a:ext cx="8214360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57"/>
              </a:lnSpc>
              <a:buNone/>
            </a:pPr>
            <a:r>
              <a:rPr lang="en-US" sz="1650" dirty="0">
                <a:solidFill>
                  <a:srgbClr val="201F1D">
                    <a:alpha val="82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Know where your shipment is, every step of the way.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1333500" y="4102298"/>
            <a:ext cx="8214360" cy="3367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235"/>
              </a:lnSpc>
              <a:buNone/>
            </a:pPr>
            <a:r>
              <a:rPr lang="en-US" sz="2100" b="1" spc="-31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Friendly, Responsive Team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1333500" y="4496246"/>
            <a:ext cx="8214360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57"/>
              </a:lnSpc>
              <a:buNone/>
            </a:pPr>
            <a:r>
              <a:rPr lang="en-US" sz="1650" dirty="0">
                <a:solidFill>
                  <a:srgbClr val="201F1D">
                    <a:alpha val="82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Reach us on WhatsApp or phone, and get a real answer.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9486900" y="4102298"/>
            <a:ext cx="8214360" cy="33679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235"/>
              </a:lnSpc>
              <a:buNone/>
            </a:pPr>
            <a:r>
              <a:rPr lang="en-US" sz="2100" b="1" spc="-31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Reliable Timelines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9486900" y="4496246"/>
            <a:ext cx="8214360" cy="3524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857"/>
              </a:lnSpc>
              <a:buNone/>
            </a:pPr>
            <a:r>
              <a:rPr lang="en-US" sz="1650" dirty="0">
                <a:solidFill>
                  <a:srgbClr val="201F1D">
                    <a:alpha val="82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We move on schedule, so your customers don't wait.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500" y="1333500"/>
            <a:ext cx="17183100" cy="36284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786"/>
              </a:lnSpc>
              <a:buNone/>
            </a:pPr>
            <a:r>
              <a:rPr lang="en-US" sz="1650" spc="132" kern="0" dirty="0">
                <a:solidFill>
                  <a:srgbClr val="7D5411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WHAT CLIENTS SAY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333500" y="2191643"/>
            <a:ext cx="5049164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806"/>
              </a:lnSpc>
              <a:buNone/>
            </a:pPr>
            <a:r>
              <a:rPr lang="en-US" sz="195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"Tabassamu got our stock across to Tanzania faster than we expected, no drama at the border."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333500" y="3125093"/>
            <a:ext cx="5392311" cy="3037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304"/>
              </a:lnSpc>
              <a:buNone/>
            </a:pPr>
            <a:r>
              <a:rPr lang="en-US" sz="1350" dirty="0">
                <a:solidFill>
                  <a:srgbClr val="211F1D">
                    <a:alpha val="36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— Client Name, Business [Placeholder]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692801" y="2191643"/>
            <a:ext cx="5049317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806"/>
              </a:lnSpc>
              <a:buNone/>
            </a:pPr>
            <a:r>
              <a:rPr lang="en-US" sz="195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"Responsive on WhatsApp, and our shipment arrived exactly when they said it would."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6692801" y="3125093"/>
            <a:ext cx="5392475" cy="3037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304"/>
              </a:lnSpc>
              <a:buNone/>
            </a:pPr>
            <a:r>
              <a:rPr lang="en-US" sz="1350" dirty="0">
                <a:solidFill>
                  <a:srgbClr val="211F1D">
                    <a:alpha val="36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— Client Name, Business [Placeholder]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12052250" y="2191643"/>
            <a:ext cx="5049317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806"/>
              </a:lnSpc>
              <a:buNone/>
            </a:pPr>
            <a:r>
              <a:rPr lang="en-US" sz="195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"They handled the paperwork end to end. One less thing for us to worry about."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2052250" y="3125093"/>
            <a:ext cx="5392475" cy="3037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304"/>
              </a:lnSpc>
              <a:buNone/>
            </a:pPr>
            <a:r>
              <a:rPr lang="en-US" sz="1350" dirty="0">
                <a:solidFill>
                  <a:srgbClr val="211F1D">
                    <a:alpha val="36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— Client Name, Business [Placeholder]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33500" y="4365724"/>
            <a:ext cx="14407054" cy="6354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2235"/>
              </a:lnSpc>
              <a:buNone/>
            </a:pPr>
            <a:r>
              <a:rPr lang="en-US" sz="4200" b="1" spc="-63" kern="0" dirty="0">
                <a:solidFill>
                  <a:srgbClr val="201F1D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Already Shipping With Us?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1333500" y="5153620"/>
            <a:ext cx="5068939" cy="8057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2121"/>
              </a:lnSpc>
              <a:buNone/>
            </a:pPr>
            <a:r>
              <a:rPr lang="en-US" sz="1950" dirty="0">
                <a:solidFill>
                  <a:srgbClr val="201F1D">
                    <a:alpha val="82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Enter your tracking number to see exactly where your cargo is.</a:t>
            </a:r>
            <a:endParaRPr lang="en-US" sz="1950" dirty="0"/>
          </a:p>
        </p:txBody>
      </p:sp>
      <p:sp>
        <p:nvSpPr>
          <p:cNvPr id="4" name="Shape 2"/>
          <p:cNvSpPr/>
          <p:nvPr/>
        </p:nvSpPr>
        <p:spPr>
          <a:xfrm>
            <a:off x="14888021" y="4806255"/>
            <a:ext cx="2066479" cy="674340"/>
          </a:xfrm>
          <a:prstGeom prst="roundRect">
            <a:avLst>
              <a:gd name="adj" fmla="val 5650"/>
            </a:avLst>
          </a:prstGeom>
          <a:ln w="9525">
            <a:solidFill>
              <a:srgbClr val="B6823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5278546" y="5006280"/>
            <a:ext cx="1285429" cy="31239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ctr">
            <a:normAutofit/>
          </a:bodyPr>
          <a:lstStyle/>
          <a:p>
            <a:pPr algn="ctr" indent="0" marL="0">
              <a:lnSpc>
                <a:spcPct val="99310"/>
              </a:lnSpc>
              <a:buNone/>
            </a:pPr>
            <a:r>
              <a:rPr lang="en-US" sz="1800" b="1" dirty="0">
                <a:solidFill>
                  <a:srgbClr val="B6823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Track Now →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D2B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25361" y="3806875"/>
            <a:ext cx="7037278" cy="7207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93091"/>
              </a:lnSpc>
              <a:buNone/>
            </a:pPr>
            <a:r>
              <a:rPr lang="en-US" sz="4800" spc="-72" kern="0" dirty="0">
                <a:solidFill>
                  <a:srgbClr val="F8F4F4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</a:rPr>
              <a:t>Ready to Move Your Cargo?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659040" y="4718149"/>
            <a:ext cx="6969771" cy="8057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122121"/>
              </a:lnSpc>
              <a:buNone/>
            </a:pPr>
            <a:r>
              <a:rPr lang="en-US" sz="1950" dirty="0">
                <a:solidFill>
                  <a:srgbClr val="F8F4F4">
                    <a:alpha val="75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Get in touch for a quote, or reach us directly on WhatsApp.</a:t>
            </a:r>
            <a:endParaRPr lang="en-US" sz="1950" dirty="0"/>
          </a:p>
        </p:txBody>
      </p:sp>
      <p:sp>
        <p:nvSpPr>
          <p:cNvPr id="4" name="Shape 2"/>
          <p:cNvSpPr/>
          <p:nvPr/>
        </p:nvSpPr>
        <p:spPr>
          <a:xfrm>
            <a:off x="8243292" y="5866805"/>
            <a:ext cx="1801267" cy="613321"/>
          </a:xfrm>
          <a:prstGeom prst="roundRect">
            <a:avLst>
              <a:gd name="adj" fmla="val 6212"/>
            </a:avLst>
          </a:prstGeom>
          <a:ln w="9525">
            <a:solidFill>
              <a:srgbClr val="B68235"/>
            </a:solidFill>
            <a:prstDash val="solid"/>
          </a:ln>
        </p:spPr>
      </p:sp>
      <p:sp>
        <p:nvSpPr>
          <p:cNvPr id="5" name="Text 3">
            <a:hlinkClick r:id="rId1" tooltip=""/>
          </p:cNvPr>
          <p:cNvSpPr/>
          <p:nvPr/>
        </p:nvSpPr>
        <p:spPr>
          <a:xfrm>
            <a:off x="8595717" y="6047780"/>
            <a:ext cx="1096417" cy="2894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101538"/>
              </a:lnSpc>
              <a:buNone/>
            </a:pPr>
            <a:r>
              <a:rPr lang="en-US" sz="1650" b="1" u="sng" dirty="0">
                <a:solidFill>
                  <a:srgbClr val="B68235"/>
                </a:solidFill>
                <a:latin typeface="Cormorant Garamond" pitchFamily="34" charset="0"/>
                <a:ea typeface="Cormorant Garamond" pitchFamily="34" charset="-122"/>
                <a:cs typeface="Cormorant Garamond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 a Quote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2026-09-07T14:03:00Z</dcterms:created>
  <dcterms:modified xsi:type="dcterms:W3CDTF">2026-09-07T14:03:00Z</dcterms:modified>
</cp:coreProperties>
</file>